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877AE-C61A-41A0-86F1-44672AAE57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6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0"/>
            <a:ext cx="485775" cy="9144000"/>
            <a:chOff x="0" y="43"/>
            <a:chExt cx="5760" cy="4229"/>
          </a:xfrm>
        </p:grpSpPr>
        <p:sp>
          <p:nvSpPr>
            <p:cNvPr id="3076" name="Line 4"/>
            <p:cNvSpPr>
              <a:spLocks noChangeShapeType="1"/>
            </p:cNvSpPr>
            <p:nvPr userDrawn="1"/>
          </p:nvSpPr>
          <p:spPr bwMode="auto">
            <a:xfrm>
              <a:off x="0" y="420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 userDrawn="1"/>
          </p:nvSpPr>
          <p:spPr bwMode="auto">
            <a:xfrm>
              <a:off x="0" y="42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Line 6"/>
            <p:cNvSpPr>
              <a:spLocks noChangeShapeType="1"/>
            </p:cNvSpPr>
            <p:nvPr userDrawn="1"/>
          </p:nvSpPr>
          <p:spPr bwMode="auto">
            <a:xfrm>
              <a:off x="0" y="427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Line 7"/>
            <p:cNvSpPr>
              <a:spLocks noChangeShapeType="1"/>
            </p:cNvSpPr>
            <p:nvPr userDrawn="1"/>
          </p:nvSpPr>
          <p:spPr bwMode="auto">
            <a:xfrm>
              <a:off x="0" y="4113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Line 8"/>
            <p:cNvSpPr>
              <a:spLocks noChangeShapeType="1"/>
            </p:cNvSpPr>
            <p:nvPr userDrawn="1"/>
          </p:nvSpPr>
          <p:spPr bwMode="auto">
            <a:xfrm>
              <a:off x="0" y="406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 userDrawn="1"/>
          </p:nvSpPr>
          <p:spPr bwMode="auto">
            <a:xfrm>
              <a:off x="0" y="41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 userDrawn="1"/>
          </p:nvSpPr>
          <p:spPr bwMode="auto">
            <a:xfrm>
              <a:off x="0" y="366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 userDrawn="1"/>
          </p:nvSpPr>
          <p:spPr bwMode="auto">
            <a:xfrm>
              <a:off x="0" y="36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 userDrawn="1"/>
          </p:nvSpPr>
          <p:spPr bwMode="auto">
            <a:xfrm>
              <a:off x="0" y="402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 userDrawn="1"/>
          </p:nvSpPr>
          <p:spPr bwMode="auto">
            <a:xfrm>
              <a:off x="0" y="389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 userDrawn="1"/>
          </p:nvSpPr>
          <p:spPr bwMode="auto">
            <a:xfrm>
              <a:off x="0" y="381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 userDrawn="1"/>
          </p:nvSpPr>
          <p:spPr bwMode="auto">
            <a:xfrm>
              <a:off x="0" y="399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 userDrawn="1"/>
          </p:nvSpPr>
          <p:spPr bwMode="auto">
            <a:xfrm>
              <a:off x="0" y="368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 userDrawn="1"/>
          </p:nvSpPr>
          <p:spPr bwMode="auto">
            <a:xfrm>
              <a:off x="0" y="374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 userDrawn="1"/>
          </p:nvSpPr>
          <p:spPr bwMode="auto">
            <a:xfrm>
              <a:off x="0" y="39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 userDrawn="1"/>
          </p:nvSpPr>
          <p:spPr bwMode="auto">
            <a:xfrm>
              <a:off x="0" y="39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 userDrawn="1"/>
          </p:nvSpPr>
          <p:spPr bwMode="auto">
            <a:xfrm>
              <a:off x="0" y="351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 userDrawn="1"/>
          </p:nvSpPr>
          <p:spPr bwMode="auto">
            <a:xfrm>
              <a:off x="0" y="35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 userDrawn="1"/>
          </p:nvSpPr>
          <p:spPr bwMode="auto">
            <a:xfrm>
              <a:off x="0" y="357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 userDrawn="1"/>
          </p:nvSpPr>
          <p:spPr bwMode="auto">
            <a:xfrm>
              <a:off x="0" y="342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 userDrawn="1"/>
          </p:nvSpPr>
          <p:spPr bwMode="auto">
            <a:xfrm>
              <a:off x="0" y="337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 userDrawn="1"/>
          </p:nvSpPr>
          <p:spPr bwMode="auto">
            <a:xfrm>
              <a:off x="0" y="346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 userDrawn="1"/>
          </p:nvSpPr>
          <p:spPr bwMode="auto">
            <a:xfrm>
              <a:off x="0" y="297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Line 27"/>
            <p:cNvSpPr>
              <a:spLocks noChangeShapeType="1"/>
            </p:cNvSpPr>
            <p:nvPr userDrawn="1"/>
          </p:nvSpPr>
          <p:spPr bwMode="auto">
            <a:xfrm>
              <a:off x="0" y="29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Line 28"/>
            <p:cNvSpPr>
              <a:spLocks noChangeShapeType="1"/>
            </p:cNvSpPr>
            <p:nvPr userDrawn="1"/>
          </p:nvSpPr>
          <p:spPr bwMode="auto">
            <a:xfrm>
              <a:off x="0" y="332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 userDrawn="1"/>
          </p:nvSpPr>
          <p:spPr bwMode="auto">
            <a:xfrm>
              <a:off x="0" y="320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Line 30"/>
            <p:cNvSpPr>
              <a:spLocks noChangeShapeType="1"/>
            </p:cNvSpPr>
            <p:nvPr userDrawn="1"/>
          </p:nvSpPr>
          <p:spPr bwMode="auto">
            <a:xfrm>
              <a:off x="0" y="312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Line 31"/>
            <p:cNvSpPr>
              <a:spLocks noChangeShapeType="1"/>
            </p:cNvSpPr>
            <p:nvPr userDrawn="1"/>
          </p:nvSpPr>
          <p:spPr bwMode="auto">
            <a:xfrm>
              <a:off x="0" y="330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Line 32"/>
            <p:cNvSpPr>
              <a:spLocks noChangeShapeType="1"/>
            </p:cNvSpPr>
            <p:nvPr userDrawn="1"/>
          </p:nvSpPr>
          <p:spPr bwMode="auto">
            <a:xfrm>
              <a:off x="0" y="299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Line 33"/>
            <p:cNvSpPr>
              <a:spLocks noChangeShapeType="1"/>
            </p:cNvSpPr>
            <p:nvPr userDrawn="1"/>
          </p:nvSpPr>
          <p:spPr bwMode="auto">
            <a:xfrm>
              <a:off x="0" y="304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Line 34"/>
            <p:cNvSpPr>
              <a:spLocks noChangeShapeType="1"/>
            </p:cNvSpPr>
            <p:nvPr userDrawn="1"/>
          </p:nvSpPr>
          <p:spPr bwMode="auto">
            <a:xfrm>
              <a:off x="0" y="324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Line 35"/>
            <p:cNvSpPr>
              <a:spLocks noChangeShapeType="1"/>
            </p:cNvSpPr>
            <p:nvPr userDrawn="1"/>
          </p:nvSpPr>
          <p:spPr bwMode="auto">
            <a:xfrm>
              <a:off x="0" y="322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Line 36"/>
            <p:cNvSpPr>
              <a:spLocks noChangeShapeType="1"/>
            </p:cNvSpPr>
            <p:nvPr userDrawn="1"/>
          </p:nvSpPr>
          <p:spPr bwMode="auto">
            <a:xfrm>
              <a:off x="0" y="283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Line 37"/>
            <p:cNvSpPr>
              <a:spLocks noChangeShapeType="1"/>
            </p:cNvSpPr>
            <p:nvPr userDrawn="1"/>
          </p:nvSpPr>
          <p:spPr bwMode="auto">
            <a:xfrm>
              <a:off x="0" y="275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Line 38"/>
            <p:cNvSpPr>
              <a:spLocks noChangeShapeType="1"/>
            </p:cNvSpPr>
            <p:nvPr userDrawn="1"/>
          </p:nvSpPr>
          <p:spPr bwMode="auto">
            <a:xfrm>
              <a:off x="0" y="267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" name="Line 39"/>
            <p:cNvSpPr>
              <a:spLocks noChangeShapeType="1"/>
            </p:cNvSpPr>
            <p:nvPr userDrawn="1"/>
          </p:nvSpPr>
          <p:spPr bwMode="auto">
            <a:xfrm>
              <a:off x="0" y="287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Line 40"/>
            <p:cNvSpPr>
              <a:spLocks noChangeShapeType="1"/>
            </p:cNvSpPr>
            <p:nvPr userDrawn="1"/>
          </p:nvSpPr>
          <p:spPr bwMode="auto">
            <a:xfrm>
              <a:off x="0" y="285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Line 41"/>
            <p:cNvSpPr>
              <a:spLocks noChangeShapeType="1"/>
            </p:cNvSpPr>
            <p:nvPr userDrawn="1"/>
          </p:nvSpPr>
          <p:spPr bwMode="auto">
            <a:xfrm>
              <a:off x="0" y="2554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Line 42"/>
            <p:cNvSpPr>
              <a:spLocks noChangeShapeType="1"/>
            </p:cNvSpPr>
            <p:nvPr userDrawn="1"/>
          </p:nvSpPr>
          <p:spPr bwMode="auto">
            <a:xfrm>
              <a:off x="0" y="2590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Line 43"/>
            <p:cNvSpPr>
              <a:spLocks noChangeShapeType="1"/>
            </p:cNvSpPr>
            <p:nvPr userDrawn="1"/>
          </p:nvSpPr>
          <p:spPr bwMode="auto">
            <a:xfrm>
              <a:off x="0" y="2623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Line 44"/>
            <p:cNvSpPr>
              <a:spLocks noChangeShapeType="1"/>
            </p:cNvSpPr>
            <p:nvPr userDrawn="1"/>
          </p:nvSpPr>
          <p:spPr bwMode="auto">
            <a:xfrm>
              <a:off x="0" y="246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Line 45"/>
            <p:cNvSpPr>
              <a:spLocks noChangeShapeType="1"/>
            </p:cNvSpPr>
            <p:nvPr userDrawn="1"/>
          </p:nvSpPr>
          <p:spPr bwMode="auto">
            <a:xfrm>
              <a:off x="0" y="241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Line 46"/>
            <p:cNvSpPr>
              <a:spLocks noChangeShapeType="1"/>
            </p:cNvSpPr>
            <p:nvPr userDrawn="1"/>
          </p:nvSpPr>
          <p:spPr bwMode="auto">
            <a:xfrm>
              <a:off x="0" y="250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Line 47"/>
            <p:cNvSpPr>
              <a:spLocks noChangeShapeType="1"/>
            </p:cNvSpPr>
            <p:nvPr userDrawn="1"/>
          </p:nvSpPr>
          <p:spPr bwMode="auto">
            <a:xfrm>
              <a:off x="0" y="237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Line 48"/>
            <p:cNvSpPr>
              <a:spLocks noChangeShapeType="1"/>
            </p:cNvSpPr>
            <p:nvPr userDrawn="1"/>
          </p:nvSpPr>
          <p:spPr bwMode="auto">
            <a:xfrm>
              <a:off x="0" y="2245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Line 49"/>
            <p:cNvSpPr>
              <a:spLocks noChangeShapeType="1"/>
            </p:cNvSpPr>
            <p:nvPr userDrawn="1"/>
          </p:nvSpPr>
          <p:spPr bwMode="auto">
            <a:xfrm>
              <a:off x="0" y="235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Line 50"/>
            <p:cNvSpPr>
              <a:spLocks noChangeShapeType="1"/>
            </p:cNvSpPr>
            <p:nvPr userDrawn="1"/>
          </p:nvSpPr>
          <p:spPr bwMode="auto">
            <a:xfrm>
              <a:off x="0" y="229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Line 51"/>
            <p:cNvSpPr>
              <a:spLocks noChangeShapeType="1"/>
            </p:cNvSpPr>
            <p:nvPr userDrawn="1"/>
          </p:nvSpPr>
          <p:spPr bwMode="auto">
            <a:xfrm>
              <a:off x="0" y="226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Line 52"/>
            <p:cNvSpPr>
              <a:spLocks noChangeShapeType="1"/>
            </p:cNvSpPr>
            <p:nvPr userDrawn="1"/>
          </p:nvSpPr>
          <p:spPr bwMode="auto">
            <a:xfrm>
              <a:off x="0" y="213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53"/>
            <p:cNvSpPr>
              <a:spLocks noChangeShapeType="1"/>
            </p:cNvSpPr>
            <p:nvPr userDrawn="1"/>
          </p:nvSpPr>
          <p:spPr bwMode="auto">
            <a:xfrm>
              <a:off x="0" y="21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Line 54"/>
            <p:cNvSpPr>
              <a:spLocks noChangeShapeType="1"/>
            </p:cNvSpPr>
            <p:nvPr userDrawn="1"/>
          </p:nvSpPr>
          <p:spPr bwMode="auto">
            <a:xfrm>
              <a:off x="0" y="219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 userDrawn="1"/>
          </p:nvSpPr>
          <p:spPr bwMode="auto">
            <a:xfrm>
              <a:off x="0" y="204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 userDrawn="1"/>
          </p:nvSpPr>
          <p:spPr bwMode="auto">
            <a:xfrm>
              <a:off x="0" y="199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 userDrawn="1"/>
          </p:nvSpPr>
          <p:spPr bwMode="auto">
            <a:xfrm>
              <a:off x="0" y="208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/>
            <p:cNvSpPr>
              <a:spLocks noChangeShapeType="1"/>
            </p:cNvSpPr>
            <p:nvPr userDrawn="1"/>
          </p:nvSpPr>
          <p:spPr bwMode="auto">
            <a:xfrm>
              <a:off x="0" y="159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59"/>
            <p:cNvSpPr>
              <a:spLocks noChangeShapeType="1"/>
            </p:cNvSpPr>
            <p:nvPr userDrawn="1"/>
          </p:nvSpPr>
          <p:spPr bwMode="auto">
            <a:xfrm>
              <a:off x="0" y="15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Line 60"/>
            <p:cNvSpPr>
              <a:spLocks noChangeShapeType="1"/>
            </p:cNvSpPr>
            <p:nvPr userDrawn="1"/>
          </p:nvSpPr>
          <p:spPr bwMode="auto">
            <a:xfrm>
              <a:off x="0" y="194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Line 61"/>
            <p:cNvSpPr>
              <a:spLocks noChangeShapeType="1"/>
            </p:cNvSpPr>
            <p:nvPr userDrawn="1"/>
          </p:nvSpPr>
          <p:spPr bwMode="auto">
            <a:xfrm>
              <a:off x="0" y="182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Line 62"/>
            <p:cNvSpPr>
              <a:spLocks noChangeShapeType="1"/>
            </p:cNvSpPr>
            <p:nvPr userDrawn="1"/>
          </p:nvSpPr>
          <p:spPr bwMode="auto">
            <a:xfrm>
              <a:off x="0" y="174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Line 63"/>
            <p:cNvSpPr>
              <a:spLocks noChangeShapeType="1"/>
            </p:cNvSpPr>
            <p:nvPr userDrawn="1"/>
          </p:nvSpPr>
          <p:spPr bwMode="auto">
            <a:xfrm>
              <a:off x="0" y="192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Line 64"/>
            <p:cNvSpPr>
              <a:spLocks noChangeShapeType="1"/>
            </p:cNvSpPr>
            <p:nvPr userDrawn="1"/>
          </p:nvSpPr>
          <p:spPr bwMode="auto">
            <a:xfrm>
              <a:off x="0" y="161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Line 65"/>
            <p:cNvSpPr>
              <a:spLocks noChangeShapeType="1"/>
            </p:cNvSpPr>
            <p:nvPr userDrawn="1"/>
          </p:nvSpPr>
          <p:spPr bwMode="auto">
            <a:xfrm>
              <a:off x="0" y="166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Line 66"/>
            <p:cNvSpPr>
              <a:spLocks noChangeShapeType="1"/>
            </p:cNvSpPr>
            <p:nvPr userDrawn="1"/>
          </p:nvSpPr>
          <p:spPr bwMode="auto">
            <a:xfrm>
              <a:off x="0" y="186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Line 67"/>
            <p:cNvSpPr>
              <a:spLocks noChangeShapeType="1"/>
            </p:cNvSpPr>
            <p:nvPr userDrawn="1"/>
          </p:nvSpPr>
          <p:spPr bwMode="auto">
            <a:xfrm>
              <a:off x="0" y="184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Line 68"/>
            <p:cNvSpPr>
              <a:spLocks noChangeShapeType="1"/>
            </p:cNvSpPr>
            <p:nvPr userDrawn="1"/>
          </p:nvSpPr>
          <p:spPr bwMode="auto">
            <a:xfrm>
              <a:off x="0" y="1437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Line 69"/>
            <p:cNvSpPr>
              <a:spLocks noChangeShapeType="1"/>
            </p:cNvSpPr>
            <p:nvPr userDrawn="1"/>
          </p:nvSpPr>
          <p:spPr bwMode="auto">
            <a:xfrm>
              <a:off x="0" y="147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Line 70"/>
            <p:cNvSpPr>
              <a:spLocks noChangeShapeType="1"/>
            </p:cNvSpPr>
            <p:nvPr userDrawn="1"/>
          </p:nvSpPr>
          <p:spPr bwMode="auto">
            <a:xfrm>
              <a:off x="0" y="150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Line 71"/>
            <p:cNvSpPr>
              <a:spLocks noChangeShapeType="1"/>
            </p:cNvSpPr>
            <p:nvPr userDrawn="1"/>
          </p:nvSpPr>
          <p:spPr bwMode="auto">
            <a:xfrm>
              <a:off x="0" y="1347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Line 72"/>
            <p:cNvSpPr>
              <a:spLocks noChangeShapeType="1"/>
            </p:cNvSpPr>
            <p:nvPr userDrawn="1"/>
          </p:nvSpPr>
          <p:spPr bwMode="auto">
            <a:xfrm>
              <a:off x="0" y="139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Line 73"/>
            <p:cNvSpPr>
              <a:spLocks noChangeShapeType="1"/>
            </p:cNvSpPr>
            <p:nvPr userDrawn="1"/>
          </p:nvSpPr>
          <p:spPr bwMode="auto">
            <a:xfrm>
              <a:off x="0" y="101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Line 74"/>
            <p:cNvSpPr>
              <a:spLocks noChangeShapeType="1"/>
            </p:cNvSpPr>
            <p:nvPr userDrawn="1"/>
          </p:nvSpPr>
          <p:spPr bwMode="auto">
            <a:xfrm>
              <a:off x="0" y="98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Line 75"/>
            <p:cNvSpPr>
              <a:spLocks noChangeShapeType="1"/>
            </p:cNvSpPr>
            <p:nvPr userDrawn="1"/>
          </p:nvSpPr>
          <p:spPr bwMode="auto">
            <a:xfrm>
              <a:off x="0" y="124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Line 76"/>
            <p:cNvSpPr>
              <a:spLocks noChangeShapeType="1"/>
            </p:cNvSpPr>
            <p:nvPr userDrawn="1"/>
          </p:nvSpPr>
          <p:spPr bwMode="auto">
            <a:xfrm>
              <a:off x="0" y="116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" name="Line 77"/>
            <p:cNvSpPr>
              <a:spLocks noChangeShapeType="1"/>
            </p:cNvSpPr>
            <p:nvPr userDrawn="1"/>
          </p:nvSpPr>
          <p:spPr bwMode="auto">
            <a:xfrm>
              <a:off x="0" y="103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Line 78"/>
            <p:cNvSpPr>
              <a:spLocks noChangeShapeType="1"/>
            </p:cNvSpPr>
            <p:nvPr userDrawn="1"/>
          </p:nvSpPr>
          <p:spPr bwMode="auto">
            <a:xfrm>
              <a:off x="0" y="10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Line 79"/>
            <p:cNvSpPr>
              <a:spLocks noChangeShapeType="1"/>
            </p:cNvSpPr>
            <p:nvPr userDrawn="1"/>
          </p:nvSpPr>
          <p:spPr bwMode="auto">
            <a:xfrm>
              <a:off x="0" y="128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Line 80"/>
            <p:cNvSpPr>
              <a:spLocks noChangeShapeType="1"/>
            </p:cNvSpPr>
            <p:nvPr userDrawn="1"/>
          </p:nvSpPr>
          <p:spPr bwMode="auto">
            <a:xfrm>
              <a:off x="0" y="126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Line 81"/>
            <p:cNvSpPr>
              <a:spLocks noChangeShapeType="1"/>
            </p:cNvSpPr>
            <p:nvPr userDrawn="1"/>
          </p:nvSpPr>
          <p:spPr bwMode="auto">
            <a:xfrm>
              <a:off x="0" y="86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Line 82"/>
            <p:cNvSpPr>
              <a:spLocks noChangeShapeType="1"/>
            </p:cNvSpPr>
            <p:nvPr userDrawn="1"/>
          </p:nvSpPr>
          <p:spPr bwMode="auto">
            <a:xfrm>
              <a:off x="0" y="89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Line 83"/>
            <p:cNvSpPr>
              <a:spLocks noChangeShapeType="1"/>
            </p:cNvSpPr>
            <p:nvPr userDrawn="1"/>
          </p:nvSpPr>
          <p:spPr bwMode="auto">
            <a:xfrm>
              <a:off x="0" y="92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Line 84"/>
            <p:cNvSpPr>
              <a:spLocks noChangeShapeType="1"/>
            </p:cNvSpPr>
            <p:nvPr userDrawn="1"/>
          </p:nvSpPr>
          <p:spPr bwMode="auto">
            <a:xfrm>
              <a:off x="0" y="77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Line 85"/>
            <p:cNvSpPr>
              <a:spLocks noChangeShapeType="1"/>
            </p:cNvSpPr>
            <p:nvPr userDrawn="1"/>
          </p:nvSpPr>
          <p:spPr bwMode="auto">
            <a:xfrm>
              <a:off x="0" y="81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" name="Line 86"/>
            <p:cNvSpPr>
              <a:spLocks noChangeShapeType="1"/>
            </p:cNvSpPr>
            <p:nvPr userDrawn="1"/>
          </p:nvSpPr>
          <p:spPr bwMode="auto">
            <a:xfrm>
              <a:off x="0" y="71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" name="Line 87"/>
            <p:cNvSpPr>
              <a:spLocks noChangeShapeType="1"/>
            </p:cNvSpPr>
            <p:nvPr userDrawn="1"/>
          </p:nvSpPr>
          <p:spPr bwMode="auto">
            <a:xfrm>
              <a:off x="0" y="64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" name="Line 88"/>
            <p:cNvSpPr>
              <a:spLocks noChangeShapeType="1"/>
            </p:cNvSpPr>
            <p:nvPr userDrawn="1"/>
          </p:nvSpPr>
          <p:spPr bwMode="auto">
            <a:xfrm>
              <a:off x="0" y="522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" name="Line 89"/>
            <p:cNvSpPr>
              <a:spLocks noChangeShapeType="1"/>
            </p:cNvSpPr>
            <p:nvPr userDrawn="1"/>
          </p:nvSpPr>
          <p:spPr bwMode="auto">
            <a:xfrm>
              <a:off x="0" y="558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" name="Line 90"/>
            <p:cNvSpPr>
              <a:spLocks noChangeShapeType="1"/>
            </p:cNvSpPr>
            <p:nvPr userDrawn="1"/>
          </p:nvSpPr>
          <p:spPr bwMode="auto">
            <a:xfrm>
              <a:off x="0" y="59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" name="Line 91"/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Line 92"/>
            <p:cNvSpPr>
              <a:spLocks noChangeShapeType="1"/>
            </p:cNvSpPr>
            <p:nvPr userDrawn="1"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Line 93"/>
            <p:cNvSpPr>
              <a:spLocks noChangeShapeType="1"/>
            </p:cNvSpPr>
            <p:nvPr userDrawn="1"/>
          </p:nvSpPr>
          <p:spPr bwMode="auto">
            <a:xfrm>
              <a:off x="0" y="47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" name="Line 94"/>
            <p:cNvSpPr>
              <a:spLocks noChangeShapeType="1"/>
            </p:cNvSpPr>
            <p:nvPr userDrawn="1"/>
          </p:nvSpPr>
          <p:spPr bwMode="auto">
            <a:xfrm>
              <a:off x="0" y="3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Line 95"/>
            <p:cNvSpPr>
              <a:spLocks noChangeShapeType="1"/>
            </p:cNvSpPr>
            <p:nvPr userDrawn="1"/>
          </p:nvSpPr>
          <p:spPr bwMode="auto">
            <a:xfrm>
              <a:off x="0" y="3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" name="Line 96"/>
            <p:cNvSpPr>
              <a:spLocks noChangeShapeType="1"/>
            </p:cNvSpPr>
            <p:nvPr userDrawn="1"/>
          </p:nvSpPr>
          <p:spPr bwMode="auto">
            <a:xfrm>
              <a:off x="0" y="2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" name="Line 97"/>
            <p:cNvSpPr>
              <a:spLocks noChangeShapeType="1"/>
            </p:cNvSpPr>
            <p:nvPr userDrawn="1"/>
          </p:nvSpPr>
          <p:spPr bwMode="auto">
            <a:xfrm>
              <a:off x="0" y="7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Line 98"/>
            <p:cNvSpPr>
              <a:spLocks noChangeShapeType="1"/>
            </p:cNvSpPr>
            <p:nvPr userDrawn="1"/>
          </p:nvSpPr>
          <p:spPr bwMode="auto">
            <a:xfrm>
              <a:off x="0" y="4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" name="Line 99"/>
            <p:cNvSpPr>
              <a:spLocks noChangeShapeType="1"/>
            </p:cNvSpPr>
            <p:nvPr userDrawn="1"/>
          </p:nvSpPr>
          <p:spPr bwMode="auto">
            <a:xfrm>
              <a:off x="0" y="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" name="Line 100"/>
            <p:cNvSpPr>
              <a:spLocks noChangeShapeType="1"/>
            </p:cNvSpPr>
            <p:nvPr userDrawn="1"/>
          </p:nvSpPr>
          <p:spPr bwMode="auto">
            <a:xfrm>
              <a:off x="0" y="14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" name="Line 101"/>
            <p:cNvSpPr>
              <a:spLocks noChangeShapeType="1"/>
            </p:cNvSpPr>
            <p:nvPr userDrawn="1"/>
          </p:nvSpPr>
          <p:spPr bwMode="auto">
            <a:xfrm>
              <a:off x="0" y="202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" name="Group 102"/>
          <p:cNvGrpSpPr>
            <a:grpSpLocks/>
          </p:cNvGrpSpPr>
          <p:nvPr/>
        </p:nvGrpSpPr>
        <p:grpSpPr bwMode="auto">
          <a:xfrm>
            <a:off x="476250" y="0"/>
            <a:ext cx="6210300" cy="1143000"/>
            <a:chOff x="400" y="205"/>
            <a:chExt cx="5216" cy="1123"/>
          </a:xfrm>
        </p:grpSpPr>
        <p:sp>
          <p:nvSpPr>
            <p:cNvPr id="3175" name="Rectangle 103"/>
            <p:cNvSpPr>
              <a:spLocks noChangeArrowheads="1"/>
            </p:cNvSpPr>
            <p:nvPr userDrawn="1"/>
          </p:nvSpPr>
          <p:spPr bwMode="auto">
            <a:xfrm>
              <a:off x="557" y="205"/>
              <a:ext cx="313" cy="9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" name="Rectangle 104"/>
            <p:cNvSpPr>
              <a:spLocks noChangeArrowheads="1"/>
            </p:cNvSpPr>
            <p:nvPr userDrawn="1"/>
          </p:nvSpPr>
          <p:spPr bwMode="auto">
            <a:xfrm>
              <a:off x="400" y="288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" name="Rectangle 105"/>
            <p:cNvSpPr>
              <a:spLocks noChangeArrowheads="1"/>
            </p:cNvSpPr>
            <p:nvPr userDrawn="1"/>
          </p:nvSpPr>
          <p:spPr bwMode="auto">
            <a:xfrm>
              <a:off x="4599" y="1115"/>
              <a:ext cx="929" cy="2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" name="Rectangle 106"/>
            <p:cNvSpPr>
              <a:spLocks noChangeArrowheads="1"/>
            </p:cNvSpPr>
            <p:nvPr userDrawn="1"/>
          </p:nvSpPr>
          <p:spPr bwMode="auto">
            <a:xfrm>
              <a:off x="2049" y="1211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9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2952750"/>
            <a:ext cx="5967412" cy="517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8013" y="8497888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9500" y="8502650"/>
            <a:ext cx="23145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41888" y="8502650"/>
            <a:ext cx="16462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59A849BD-BAE2-4DC8-8D9C-46B76AFA29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83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028700" y="152400"/>
            <a:ext cx="55340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612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28600"/>
            <a:ext cx="5829300" cy="762000"/>
          </a:xfrm>
        </p:spPr>
        <p:txBody>
          <a:bodyPr/>
          <a:lstStyle/>
          <a:p>
            <a:r>
              <a:rPr lang="en-US" altLang="en-US" sz="2000" dirty="0"/>
              <a:t>Cy W. Sanders, CPA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6019800" cy="7467600"/>
          </a:xfrm>
        </p:spPr>
        <p:txBody>
          <a:bodyPr/>
          <a:lstStyle/>
          <a:p>
            <a:r>
              <a:rPr lang="en-US" altLang="en-US" sz="1400" b="1" dirty="0"/>
              <a:t>Education:</a:t>
            </a:r>
          </a:p>
          <a:p>
            <a:pPr lvl="1"/>
            <a:r>
              <a:rPr lang="en-US" altLang="en-US" sz="1200" dirty="0"/>
              <a:t>Texas CPA </a:t>
            </a:r>
            <a:r>
              <a:rPr lang="en-US" altLang="en-US" sz="1200" dirty="0" smtClean="0"/>
              <a:t>Certificate, </a:t>
            </a:r>
            <a:r>
              <a:rPr lang="en-US" altLang="en-US" sz="1200" dirty="0"/>
              <a:t>1984</a:t>
            </a:r>
            <a:r>
              <a:rPr lang="en-US" altLang="en-US" sz="1200" dirty="0" smtClean="0"/>
              <a:t>.</a:t>
            </a:r>
          </a:p>
          <a:p>
            <a:pPr lvl="1"/>
            <a:r>
              <a:rPr lang="en-US" altLang="en-US" sz="1200" dirty="0" smtClean="0"/>
              <a:t>Certified QuickBooks Pro Advisor</a:t>
            </a:r>
            <a:endParaRPr lang="en-US" altLang="en-US" sz="1200" dirty="0"/>
          </a:p>
          <a:p>
            <a:pPr lvl="1"/>
            <a:r>
              <a:rPr lang="en-US" altLang="en-US" sz="1200" dirty="0"/>
              <a:t>Bachelor of Science in Accounting, Western Kentucky </a:t>
            </a:r>
            <a:r>
              <a:rPr lang="en-US" altLang="en-US" sz="1200" dirty="0" smtClean="0"/>
              <a:t>University-12/79</a:t>
            </a:r>
            <a:endParaRPr lang="en-US" altLang="en-US" sz="1200" dirty="0"/>
          </a:p>
          <a:p>
            <a:r>
              <a:rPr lang="en-US" altLang="en-US" sz="1400" b="1" dirty="0"/>
              <a:t>Business Experience:</a:t>
            </a:r>
          </a:p>
          <a:p>
            <a:pPr lvl="1"/>
            <a:r>
              <a:rPr lang="en-US" altLang="en-US" sz="1200" dirty="0"/>
              <a:t>Has provided services to the public in accounting, tax and business development </a:t>
            </a:r>
            <a:r>
              <a:rPr lang="en-US" altLang="en-US" sz="1200" dirty="0" smtClean="0"/>
              <a:t>and has </a:t>
            </a:r>
            <a:r>
              <a:rPr lang="en-US" altLang="en-US" sz="1200" dirty="0"/>
              <a:t>obtained diversified business experience as an owner of a CPA firm </a:t>
            </a:r>
            <a:r>
              <a:rPr lang="en-US" altLang="en-US" sz="1200" dirty="0" smtClean="0"/>
              <a:t>.  Spent </a:t>
            </a:r>
            <a:r>
              <a:rPr lang="en-US" altLang="en-US" sz="1200" dirty="0"/>
              <a:t>six years as an employee in public accounting firms and industry</a:t>
            </a:r>
            <a:r>
              <a:rPr lang="en-US" altLang="en-US" sz="1200" dirty="0" smtClean="0"/>
              <a:t>.</a:t>
            </a:r>
          </a:p>
          <a:p>
            <a:pPr marL="457200" lvl="1" indent="0">
              <a:buNone/>
            </a:pPr>
            <a:endParaRPr lang="en-US" altLang="en-US" sz="1200" dirty="0" smtClean="0"/>
          </a:p>
          <a:p>
            <a:r>
              <a:rPr lang="en-US" altLang="en-US" sz="1400" b="1" dirty="0" smtClean="0"/>
              <a:t>Diversified business experience </a:t>
            </a:r>
            <a:r>
              <a:rPr lang="en-US" altLang="en-US" sz="1200" dirty="0" smtClean="0"/>
              <a:t>Tin professional services, general service, retail, wholesalers, and manufacturing.</a:t>
            </a:r>
          </a:p>
          <a:p>
            <a:pPr lvl="1"/>
            <a:endParaRPr lang="en-US" altLang="en-US" sz="1200" dirty="0"/>
          </a:p>
          <a:p>
            <a:r>
              <a:rPr lang="en-US" altLang="en-US" sz="1400" b="1" dirty="0" smtClean="0"/>
              <a:t>Specialized </a:t>
            </a:r>
            <a:r>
              <a:rPr lang="en-US" altLang="en-US" sz="1400" b="1" dirty="0"/>
              <a:t>Experience </a:t>
            </a:r>
            <a:r>
              <a:rPr lang="en-US" altLang="en-US" sz="1400" dirty="0"/>
              <a:t>includes:</a:t>
            </a:r>
          </a:p>
          <a:p>
            <a:pPr lvl="1"/>
            <a:r>
              <a:rPr lang="en-US" altLang="en-US" sz="1200" dirty="0"/>
              <a:t>Tax Preparation and Planning for </a:t>
            </a:r>
            <a:r>
              <a:rPr lang="en-US" altLang="en-US" sz="1200" dirty="0" smtClean="0"/>
              <a:t>Individuals</a:t>
            </a:r>
            <a:r>
              <a:rPr lang="en-US" altLang="en-US" sz="1200" dirty="0"/>
              <a:t>, </a:t>
            </a:r>
            <a:r>
              <a:rPr lang="en-US" altLang="en-US" sz="1200" dirty="0" smtClean="0"/>
              <a:t>and Business Entities.</a:t>
            </a:r>
          </a:p>
          <a:p>
            <a:pPr lvl="1"/>
            <a:r>
              <a:rPr lang="en-US" altLang="en-US" sz="1200" dirty="0" smtClean="0"/>
              <a:t>Personal </a:t>
            </a:r>
            <a:r>
              <a:rPr lang="en-US" altLang="en-US" sz="1200" dirty="0"/>
              <a:t>and Business Financial </a:t>
            </a:r>
            <a:r>
              <a:rPr lang="en-US" altLang="en-US" sz="1200" dirty="0" smtClean="0"/>
              <a:t>Counseling</a:t>
            </a:r>
            <a:endParaRPr lang="en-US" altLang="en-US" sz="1200" dirty="0"/>
          </a:p>
          <a:p>
            <a:pPr lvl="1"/>
            <a:r>
              <a:rPr lang="en-US" altLang="en-US" sz="1200" dirty="0"/>
              <a:t>Controllership </a:t>
            </a:r>
            <a:r>
              <a:rPr lang="en-US" altLang="en-US" sz="1200" dirty="0" smtClean="0"/>
              <a:t> and Management Assistance</a:t>
            </a:r>
            <a:endParaRPr lang="en-US" altLang="en-US" sz="1200" dirty="0"/>
          </a:p>
          <a:p>
            <a:pPr lvl="1"/>
            <a:r>
              <a:rPr lang="en-US" altLang="en-US" sz="1200" dirty="0"/>
              <a:t>Business </a:t>
            </a:r>
            <a:r>
              <a:rPr lang="en-US" altLang="en-US" sz="1200" dirty="0" smtClean="0"/>
              <a:t>Projections/Forecasts</a:t>
            </a:r>
            <a:endParaRPr lang="en-US" altLang="en-US" sz="1200" dirty="0"/>
          </a:p>
          <a:p>
            <a:pPr lvl="1"/>
            <a:r>
              <a:rPr lang="en-US" altLang="en-US" sz="1200" dirty="0"/>
              <a:t>Bank Loan </a:t>
            </a:r>
            <a:r>
              <a:rPr lang="en-US" altLang="en-US" sz="1200" dirty="0" smtClean="0"/>
              <a:t>Packages</a:t>
            </a:r>
            <a:endParaRPr lang="en-US" altLang="en-US" sz="1200" dirty="0"/>
          </a:p>
          <a:p>
            <a:pPr lvl="1"/>
            <a:r>
              <a:rPr lang="en-US" altLang="en-US" sz="1200" dirty="0"/>
              <a:t>Federal (IRS) and State Tax Audit </a:t>
            </a:r>
            <a:r>
              <a:rPr lang="en-US" altLang="en-US" sz="1200" dirty="0" smtClean="0"/>
              <a:t>Representation</a:t>
            </a:r>
            <a:endParaRPr lang="en-US" altLang="en-US" sz="1200" dirty="0"/>
          </a:p>
          <a:p>
            <a:pPr lvl="1"/>
            <a:r>
              <a:rPr lang="en-US" altLang="en-US" sz="1200" dirty="0" smtClean="0"/>
              <a:t>Bankruptcy</a:t>
            </a:r>
            <a:endParaRPr lang="en-US" altLang="en-US" sz="1200" dirty="0"/>
          </a:p>
          <a:p>
            <a:pPr lvl="1"/>
            <a:r>
              <a:rPr lang="en-US" altLang="en-US" sz="1200" dirty="0"/>
              <a:t>Divorce </a:t>
            </a:r>
            <a:r>
              <a:rPr lang="en-US" altLang="en-US" sz="1200" dirty="0" smtClean="0"/>
              <a:t>Proceedings</a:t>
            </a:r>
            <a:endParaRPr lang="en-US" altLang="en-US" sz="1200" dirty="0"/>
          </a:p>
          <a:p>
            <a:pPr lvl="1"/>
            <a:r>
              <a:rPr lang="en-US" altLang="en-US" sz="1200" dirty="0"/>
              <a:t>Estate and Trust Planning/Tax Return </a:t>
            </a:r>
            <a:r>
              <a:rPr lang="en-US" altLang="en-US" sz="1200" dirty="0" smtClean="0"/>
              <a:t>Preparation</a:t>
            </a:r>
          </a:p>
          <a:p>
            <a:pPr lvl="1"/>
            <a:r>
              <a:rPr lang="en-US" altLang="en-US" sz="1200" dirty="0" smtClean="0"/>
              <a:t>College FAFSA Forms</a:t>
            </a:r>
            <a:endParaRPr lang="en-US" altLang="en-US" sz="1200" dirty="0"/>
          </a:p>
          <a:p>
            <a:r>
              <a:rPr lang="en-US" altLang="en-US" sz="1400" b="1" dirty="0"/>
              <a:t>Professional Activities:</a:t>
            </a:r>
          </a:p>
          <a:p>
            <a:pPr lvl="1"/>
            <a:r>
              <a:rPr lang="en-US" altLang="en-US" sz="1200" dirty="0"/>
              <a:t>American Institute of Certified Public Accountants (AICPA</a:t>
            </a:r>
            <a:r>
              <a:rPr lang="en-US" altLang="en-US" sz="1200" dirty="0" smtClean="0"/>
              <a:t>)</a:t>
            </a:r>
            <a:endParaRPr lang="en-US" altLang="en-US" sz="1200" dirty="0"/>
          </a:p>
          <a:p>
            <a:pPr lvl="1"/>
            <a:r>
              <a:rPr lang="en-US" altLang="en-US" sz="1200" dirty="0"/>
              <a:t>Texas Society of Certified Public Accountants (TSCPA</a:t>
            </a:r>
            <a:r>
              <a:rPr lang="en-US" altLang="en-US" sz="1200" dirty="0" smtClean="0"/>
              <a:t>)</a:t>
            </a:r>
            <a:endParaRPr lang="en-US" altLang="en-US" sz="1200" dirty="0"/>
          </a:p>
          <a:p>
            <a:pPr lvl="1"/>
            <a:r>
              <a:rPr lang="en-US" altLang="en-US" sz="1200" dirty="0"/>
              <a:t>TSCPA – Houston, Texas </a:t>
            </a:r>
            <a:r>
              <a:rPr lang="en-US" altLang="en-US" sz="1200" dirty="0" smtClean="0"/>
              <a:t>Chapter</a:t>
            </a:r>
          </a:p>
          <a:p>
            <a:pPr lvl="1"/>
            <a:r>
              <a:rPr lang="en-US" altLang="en-US" sz="1200" dirty="0" smtClean="0"/>
              <a:t>Fort Bend Chamber of Commerce</a:t>
            </a:r>
            <a:endParaRPr lang="en-US" altLang="en-US" sz="1200" dirty="0"/>
          </a:p>
          <a:p>
            <a:pPr lvl="1"/>
            <a:r>
              <a:rPr lang="en-US" altLang="en-US" sz="1200" dirty="0" smtClean="0"/>
              <a:t>QuickBooks Seminars </a:t>
            </a:r>
            <a:endParaRPr lang="en-US" altLang="en-US" sz="1200" dirty="0"/>
          </a:p>
          <a:p>
            <a:pPr lvl="1"/>
            <a:r>
              <a:rPr lang="en-US" altLang="en-US" sz="1200" dirty="0" smtClean="0"/>
              <a:t>New </a:t>
            </a:r>
            <a:r>
              <a:rPr lang="en-US" altLang="en-US" sz="1200" dirty="0"/>
              <a:t>Business </a:t>
            </a:r>
            <a:r>
              <a:rPr lang="en-US" altLang="en-US" sz="1200" dirty="0" smtClean="0"/>
              <a:t>Seminars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75041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Straight Edge 2">
    <a:dk1>
      <a:srgbClr val="003366"/>
    </a:dk1>
    <a:lt1>
      <a:srgbClr val="FFFFFF"/>
    </a:lt1>
    <a:dk2>
      <a:srgbClr val="003366"/>
    </a:dk2>
    <a:lt2>
      <a:srgbClr val="E3E2C7"/>
    </a:lt2>
    <a:accent1>
      <a:srgbClr val="CCCC99"/>
    </a:accent1>
    <a:accent2>
      <a:srgbClr val="003366"/>
    </a:accent2>
    <a:accent3>
      <a:srgbClr val="FFFFFF"/>
    </a:accent3>
    <a:accent4>
      <a:srgbClr val="002A56"/>
    </a:accent4>
    <a:accent5>
      <a:srgbClr val="E2E2CA"/>
    </a:accent5>
    <a:accent6>
      <a:srgbClr val="002D5C"/>
    </a:accent6>
    <a:hlink>
      <a:srgbClr val="003366"/>
    </a:hlink>
    <a:folHlink>
      <a:srgbClr val="8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174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Straight Edge</vt:lpstr>
      <vt:lpstr>Cy W. Sanders, CPA</vt:lpstr>
    </vt:vector>
  </TitlesOfParts>
  <Company>Cy Sanders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 Helen &amp; Su resume 14</dc:title>
  <dc:creator>Cy Sanders</dc:creator>
  <dc:description>Cy W. Sanders, CPA</dc:description>
  <cp:lastModifiedBy>Cy Sanders CPA</cp:lastModifiedBy>
  <cp:revision>10</cp:revision>
  <cp:lastPrinted>2014-12-22T19:15:07Z</cp:lastPrinted>
  <dcterms:created xsi:type="dcterms:W3CDTF">2003-09-26T16:58:17Z</dcterms:created>
  <dcterms:modified xsi:type="dcterms:W3CDTF">2014-12-22T19:22:59Z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Cy Helen &amp; Su resume 14</vt:lpwstr>
  </property>
  <property fmtid="{D5CDD505-2E9C-101B-9397-08002B2CF9AE}" pid="3" name="SlideDescription">
    <vt:lpwstr>Cy W. Sanders, CPA</vt:lpwstr>
  </property>
</Properties>
</file>